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png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3" r:id="rId6"/>
    <p:sldId id="294" r:id="rId7"/>
    <p:sldId id="295" r:id="rId8"/>
    <p:sldId id="296" r:id="rId9"/>
    <p:sldId id="285" r:id="rId10"/>
    <p:sldId id="286" r:id="rId11"/>
    <p:sldId id="288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89" r:id="rId32"/>
    <p:sldId id="290" r:id="rId33"/>
    <p:sldId id="292" r:id="rId34"/>
    <p:sldId id="291" r:id="rId35"/>
    <p:sldId id="279" r:id="rId36"/>
    <p:sldId id="280" r:id="rId37"/>
    <p:sldId id="281" r:id="rId38"/>
    <p:sldId id="282" r:id="rId39"/>
    <p:sldId id="283" r:id="rId40"/>
    <p:sldId id="284" r:id="rId41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436"/>
    <a:srgbClr val="ECECEC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1B6D5-7145-49A0-B134-1A8F08696470}" v="2" dt="2018-12-16T21:15:50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75"/>
  </p:normalViewPr>
  <p:slideViewPr>
    <p:cSldViewPr snapToGrid="0" snapToObjects="1">
      <p:cViewPr varScale="1">
        <p:scale>
          <a:sx n="150" d="100"/>
          <a:sy n="150" d="100"/>
        </p:scale>
        <p:origin x="34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s Lowette" userId="30e35f3844261705" providerId="LiveId" clId="{9AD72926-E932-4039-AC02-3BD2950F9228}"/>
  </pc:docChgLst>
  <pc:docChgLst>
    <pc:chgData name="Hannes Lowette" userId="30e35f3844261705" providerId="LiveId" clId="{F4B9772D-9120-4009-811A-E48650E0C60E}"/>
    <pc:docChg chg="modSld">
      <pc:chgData name="Hannes Lowette" userId="30e35f3844261705" providerId="LiveId" clId="{F4B9772D-9120-4009-811A-E48650E0C60E}" dt="2018-12-16T20:54:35.328" v="9" actId="20577"/>
      <pc:docMkLst>
        <pc:docMk/>
      </pc:docMkLst>
      <pc:sldChg chg="modSp">
        <pc:chgData name="Hannes Lowette" userId="30e35f3844261705" providerId="LiveId" clId="{F4B9772D-9120-4009-811A-E48650E0C60E}" dt="2018-12-16T20:54:35.328" v="9" actId="20577"/>
        <pc:sldMkLst>
          <pc:docMk/>
          <pc:sldMk cId="351155305" sldId="258"/>
        </pc:sldMkLst>
        <pc:spChg chg="mod">
          <ac:chgData name="Hannes Lowette" userId="30e35f3844261705" providerId="LiveId" clId="{F4B9772D-9120-4009-811A-E48650E0C60E}" dt="2018-12-16T20:54:35.328" v="9" actId="20577"/>
          <ac:spMkLst>
            <pc:docMk/>
            <pc:sldMk cId="351155305" sldId="258"/>
            <ac:spMk id="3" creationId="{00000000-0000-0000-0000-000000000000}"/>
          </ac:spMkLst>
        </pc:spChg>
      </pc:sldChg>
    </pc:docChg>
  </pc:docChgLst>
  <pc:docChgLst>
    <pc:chgData name="Hannes Lowette" userId="30e35f3844261705" providerId="LiveId" clId="{3A31B6D5-7145-49A0-B134-1A8F08696470}"/>
    <pc:docChg chg="custSel addSld modSld">
      <pc:chgData name="Hannes Lowette" userId="30e35f3844261705" providerId="LiveId" clId="{3A31B6D5-7145-49A0-B134-1A8F08696470}" dt="2018-12-16T21:31:08.894" v="202" actId="27636"/>
      <pc:docMkLst>
        <pc:docMk/>
      </pc:docMkLst>
      <pc:sldChg chg="modSp">
        <pc:chgData name="Hannes Lowette" userId="30e35f3844261705" providerId="LiveId" clId="{3A31B6D5-7145-49A0-B134-1A8F08696470}" dt="2018-12-16T21:00:12.849" v="29" actId="20577"/>
        <pc:sldMkLst>
          <pc:docMk/>
          <pc:sldMk cId="351155305" sldId="258"/>
        </pc:sldMkLst>
        <pc:spChg chg="mod">
          <ac:chgData name="Hannes Lowette" userId="30e35f3844261705" providerId="LiveId" clId="{3A31B6D5-7145-49A0-B134-1A8F08696470}" dt="2018-12-16T21:00:12.849" v="29" actId="20577"/>
          <ac:spMkLst>
            <pc:docMk/>
            <pc:sldMk cId="351155305" sldId="258"/>
            <ac:spMk id="3" creationId="{00000000-0000-0000-0000-000000000000}"/>
          </ac:spMkLst>
        </pc:spChg>
      </pc:sldChg>
      <pc:sldChg chg="modSp">
        <pc:chgData name="Hannes Lowette" userId="30e35f3844261705" providerId="LiveId" clId="{3A31B6D5-7145-49A0-B134-1A8F08696470}" dt="2018-12-16T21:00:46.201" v="51" actId="20577"/>
        <pc:sldMkLst>
          <pc:docMk/>
          <pc:sldMk cId="1403715379" sldId="259"/>
        </pc:sldMkLst>
        <pc:spChg chg="mod">
          <ac:chgData name="Hannes Lowette" userId="30e35f3844261705" providerId="LiveId" clId="{3A31B6D5-7145-49A0-B134-1A8F08696470}" dt="2018-12-16T21:00:46.201" v="51" actId="20577"/>
          <ac:spMkLst>
            <pc:docMk/>
            <pc:sldMk cId="1403715379" sldId="259"/>
            <ac:spMk id="3" creationId="{00000000-0000-0000-0000-000000000000}"/>
          </ac:spMkLst>
        </pc:spChg>
      </pc:sldChg>
      <pc:sldChg chg="modSp">
        <pc:chgData name="Hannes Lowette" userId="30e35f3844261705" providerId="LiveId" clId="{3A31B6D5-7145-49A0-B134-1A8F08696470}" dt="2018-12-16T21:31:08.894" v="202" actId="27636"/>
        <pc:sldMkLst>
          <pc:docMk/>
          <pc:sldMk cId="3107727647" sldId="279"/>
        </pc:sldMkLst>
        <pc:spChg chg="mod">
          <ac:chgData name="Hannes Lowette" userId="30e35f3844261705" providerId="LiveId" clId="{3A31B6D5-7145-49A0-B134-1A8F08696470}" dt="2018-12-16T21:30:51.820" v="180" actId="20577"/>
          <ac:spMkLst>
            <pc:docMk/>
            <pc:sldMk cId="3107727647" sldId="279"/>
            <ac:spMk id="2" creationId="{00000000-0000-0000-0000-000000000000}"/>
          </ac:spMkLst>
        </pc:spChg>
        <pc:spChg chg="mod">
          <ac:chgData name="Hannes Lowette" userId="30e35f3844261705" providerId="LiveId" clId="{3A31B6D5-7145-49A0-B134-1A8F08696470}" dt="2018-12-16T21:31:08.894" v="202" actId="27636"/>
          <ac:spMkLst>
            <pc:docMk/>
            <pc:sldMk cId="3107727647" sldId="279"/>
            <ac:spMk id="3" creationId="{00000000-0000-0000-0000-000000000000}"/>
          </ac:spMkLst>
        </pc:spChg>
      </pc:sldChg>
      <pc:sldChg chg="modSp">
        <pc:chgData name="Hannes Lowette" userId="30e35f3844261705" providerId="LiveId" clId="{3A31B6D5-7145-49A0-B134-1A8F08696470}" dt="2018-12-16T21:27:32.703" v="176" actId="14100"/>
        <pc:sldMkLst>
          <pc:docMk/>
          <pc:sldMk cId="359216564" sldId="288"/>
        </pc:sldMkLst>
        <pc:spChg chg="mod">
          <ac:chgData name="Hannes Lowette" userId="30e35f3844261705" providerId="LiveId" clId="{3A31B6D5-7145-49A0-B134-1A8F08696470}" dt="2018-12-16T21:27:32.703" v="176" actId="14100"/>
          <ac:spMkLst>
            <pc:docMk/>
            <pc:sldMk cId="359216564" sldId="288"/>
            <ac:spMk id="2" creationId="{AADB0401-5C52-45F3-9154-FB957A6F24AD}"/>
          </ac:spMkLst>
        </pc:spChg>
      </pc:sldChg>
      <pc:sldChg chg="modSp add">
        <pc:chgData name="Hannes Lowette" userId="30e35f3844261705" providerId="LiveId" clId="{3A31B6D5-7145-49A0-B134-1A8F08696470}" dt="2018-12-16T21:26:49.134" v="174" actId="20577"/>
        <pc:sldMkLst>
          <pc:docMk/>
          <pc:sldMk cId="3752995032" sldId="296"/>
        </pc:sldMkLst>
        <pc:spChg chg="mod">
          <ac:chgData name="Hannes Lowette" userId="30e35f3844261705" providerId="LiveId" clId="{3A31B6D5-7145-49A0-B134-1A8F08696470}" dt="2018-12-16T21:15:56.565" v="67" actId="20577"/>
          <ac:spMkLst>
            <pc:docMk/>
            <pc:sldMk cId="3752995032" sldId="296"/>
            <ac:spMk id="2" creationId="{219B53C2-8968-4B92-83C9-C82D2476766A}"/>
          </ac:spMkLst>
        </pc:spChg>
        <pc:spChg chg="mod">
          <ac:chgData name="Hannes Lowette" userId="30e35f3844261705" providerId="LiveId" clId="{3A31B6D5-7145-49A0-B134-1A8F08696470}" dt="2018-12-16T21:26:49.134" v="174" actId="20577"/>
          <ac:spMkLst>
            <pc:docMk/>
            <pc:sldMk cId="3752995032" sldId="296"/>
            <ac:spMk id="3" creationId="{5FA39A78-8887-449F-8D08-FC472091D3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7D9FF-D308-E049-8980-28E91E61D0E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A1251-EEE1-7E43-9DEC-BEE3AEE20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Since 2006, clock</a:t>
            </a:r>
            <a:r>
              <a:rPr lang="nl-BE" baseline="0" dirty="0"/>
              <a:t> speeds on CPU have barely changed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12861-E3A7-4643-9D57-E7E790BFBA9F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436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086994"/>
            <a:ext cx="9144000" cy="3650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97" y="400049"/>
            <a:ext cx="1288497" cy="36518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086994"/>
            <a:ext cx="9144000" cy="366789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387210" y="1336528"/>
            <a:ext cx="6619244" cy="495108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18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1686811"/>
            <a:ext cx="4635795" cy="256621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9144000" cy="221797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3" y="362630"/>
            <a:ext cx="800177" cy="226788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3670473" y="1411014"/>
            <a:ext cx="1808114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4635794" y="1686811"/>
            <a:ext cx="4508205" cy="25662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29553" y="1955800"/>
            <a:ext cx="3976687" cy="2041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1811973"/>
            <a:ext cx="9144001" cy="565150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246823"/>
            <a:ext cx="9144001" cy="28271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2912442"/>
            <a:ext cx="9144001" cy="28271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4874108"/>
            <a:ext cx="234329" cy="16764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341125" y="4256829"/>
            <a:ext cx="246266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615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3085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58397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24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6006B36-976D-430C-ABE1-859AFF519FDB}" type="datetime1">
              <a:rPr lang="nl-BE" smtClean="0"/>
              <a:t>16/12/2018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1D03E1-88BB-4724-B372-1ADB41B6843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143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 userDrawn="1"/>
        </p:nvSpPr>
        <p:spPr>
          <a:xfrm>
            <a:off x="-2" y="0"/>
            <a:ext cx="9144002" cy="51435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1073633"/>
            <a:ext cx="234329" cy="167640"/>
          </a:xfrm>
          <a:prstGeom prst="rect">
            <a:avLst/>
          </a:prstGeom>
        </p:spPr>
      </p:pic>
      <p:sp>
        <p:nvSpPr>
          <p:cNvPr id="60" name="TextBox 59"/>
          <p:cNvSpPr txBox="1"/>
          <p:nvPr userDrawn="1"/>
        </p:nvSpPr>
        <p:spPr>
          <a:xfrm>
            <a:off x="3339612" y="456354"/>
            <a:ext cx="246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bg1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957263" y="1771650"/>
            <a:ext cx="7429500" cy="2457450"/>
          </a:xfrm>
        </p:spPr>
        <p:txBody>
          <a:bodyPr>
            <a:normAutofit/>
          </a:bodyPr>
          <a:lstStyle>
            <a:lvl1pPr marL="514350" indent="-514350" algn="l">
              <a:buClr>
                <a:srgbClr val="575756"/>
              </a:buClr>
              <a:buSzPct val="100000"/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68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221010" y="730251"/>
            <a:ext cx="6571060" cy="5302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-2" y="-19361"/>
            <a:ext cx="91440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1073633"/>
            <a:ext cx="234329" cy="16764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3339612" y="456354"/>
            <a:ext cx="246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rgbClr val="F7A436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85800" y="1534371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1569518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489221" y="1700034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85800" y="2197977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2233124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9221" y="2363640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685800" y="2861583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1" y="2896730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489221" y="3027246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60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21010" y="730251"/>
            <a:ext cx="6571060" cy="5302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-2" y="-19361"/>
            <a:ext cx="91440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1073633"/>
            <a:ext cx="234329" cy="167640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3339612" y="456354"/>
            <a:ext cx="246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rgbClr val="F7A436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85800" y="1534371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1569518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489221" y="1700034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85800" y="2197977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2233124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9221" y="2363640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85800" y="2861583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1" y="2896730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489221" y="3027246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685800" y="3486970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1" y="3522117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489221" y="3652633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1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2" y="-19361"/>
            <a:ext cx="91440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5292" y="1073633"/>
            <a:ext cx="234329" cy="16764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339612" y="456354"/>
            <a:ext cx="246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rgbClr val="F7A436"/>
                </a:solidFill>
              </a:rPr>
              <a:t>IT</a:t>
            </a:r>
            <a:r>
              <a:rPr lang="en-US" sz="1400" spc="3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85800" y="1534371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1569518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489221" y="1700034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685800" y="2197977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2233124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9221" y="2363640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685800" y="2861583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1" y="2896730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489221" y="3027246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685800" y="3486970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1" y="3522117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489221" y="3652633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685800" y="4128348"/>
            <a:ext cx="535210" cy="535210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1" y="4163495"/>
            <a:ext cx="535210" cy="471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489221" y="4294011"/>
            <a:ext cx="6400800" cy="20388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28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918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810031" y="1423065"/>
            <a:ext cx="601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7572832" y="3379884"/>
            <a:ext cx="48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35264" y="1597837"/>
            <a:ext cx="6340430" cy="202247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335264" y="1597837"/>
            <a:ext cx="6340430" cy="202247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74369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21010" y="730251"/>
            <a:ext cx="6571060" cy="5302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08205" y="1686811"/>
            <a:ext cx="4635795" cy="2566212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0" y="1686811"/>
            <a:ext cx="4508205" cy="256621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37759" y="1955800"/>
            <a:ext cx="3976687" cy="2041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221010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1010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9144000" cy="221797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3" y="362630"/>
            <a:ext cx="800177" cy="22678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670473" y="1411014"/>
            <a:ext cx="1808114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5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89" r:id="rId3"/>
    <p:sldLayoutId id="2147483690" r:id="rId4"/>
    <p:sldLayoutId id="2147483691" r:id="rId5"/>
    <p:sldLayoutId id="2147483676" r:id="rId6"/>
    <p:sldLayoutId id="2147483681" r:id="rId7"/>
    <p:sldLayoutId id="2147483686" r:id="rId8"/>
    <p:sldLayoutId id="2147483684" r:id="rId9"/>
    <p:sldLayoutId id="2147483685" r:id="rId10"/>
    <p:sldLayoutId id="2147483687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2700" b="0" i="0" kern="1200" spc="3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35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05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9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9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abridge/akka-bootcamp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Processing IoT data in </a:t>
            </a:r>
            <a:r>
              <a:rPr lang="en-US" dirty="0" err="1"/>
              <a:t>Akka.Net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5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20394-C23A-4D83-B7B5-9D31D2AE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typical IoT stack*</a:t>
            </a:r>
            <a:endParaRPr lang="nl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936043-A4F5-4D12-875C-532632E51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114" y="1496924"/>
            <a:ext cx="4705887" cy="35469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91F37-2B7B-4CDD-8555-1FFA2B4D422C}"/>
              </a:ext>
            </a:extLst>
          </p:cNvPr>
          <p:cNvSpPr txBox="1"/>
          <p:nvPr/>
        </p:nvSpPr>
        <p:spPr>
          <a:xfrm>
            <a:off x="6382811" y="3675589"/>
            <a:ext cx="216597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With Microsoft Azure </a:t>
            </a:r>
          </a:p>
          <a:p>
            <a:r>
              <a:rPr lang="en-US" dirty="0"/>
              <a:t>component examples</a:t>
            </a:r>
          </a:p>
          <a:p>
            <a:endParaRPr lang="en-US" dirty="0"/>
          </a:p>
          <a:p>
            <a:r>
              <a:rPr lang="en-US" dirty="0"/>
              <a:t>Other vendors </a:t>
            </a:r>
          </a:p>
          <a:p>
            <a:r>
              <a:rPr lang="en-US" dirty="0"/>
              <a:t>(such as Amazon AWS) </a:t>
            </a:r>
          </a:p>
          <a:p>
            <a:r>
              <a:rPr lang="en-US" dirty="0"/>
              <a:t>have similar stacks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642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20394-C23A-4D83-B7B5-9D31D2AE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</a:t>
            </a:r>
            <a:r>
              <a:rPr lang="en-US" dirty="0" err="1"/>
              <a:t>Akka.Net</a:t>
            </a:r>
            <a:r>
              <a:rPr lang="en-US" dirty="0"/>
              <a:t> can help</a:t>
            </a:r>
            <a:endParaRPr lang="nl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936043-A4F5-4D12-875C-532632E51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114" y="1496924"/>
            <a:ext cx="4705887" cy="3546901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DB0401-5C52-45F3-9154-FB957A6F24AD}"/>
              </a:ext>
            </a:extLst>
          </p:cNvPr>
          <p:cNvSpPr/>
          <p:nvPr/>
        </p:nvSpPr>
        <p:spPr>
          <a:xfrm>
            <a:off x="2866616" y="2667000"/>
            <a:ext cx="3279848" cy="11874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E121D-2D58-49E1-AE8E-9D9C723A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924" y="2634988"/>
            <a:ext cx="2079886" cy="13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problem</a:t>
            </a:r>
            <a:r>
              <a:rPr lang="nl-BE" dirty="0"/>
              <a:t> are we </a:t>
            </a:r>
            <a:r>
              <a:rPr lang="nl-BE" dirty="0" err="1"/>
              <a:t>trying</a:t>
            </a:r>
            <a:r>
              <a:rPr lang="nl-BE" dirty="0"/>
              <a:t> to solve?</a:t>
            </a:r>
          </a:p>
        </p:txBody>
      </p:sp>
    </p:spTree>
    <p:extLst>
      <p:ext uri="{BB962C8B-B14F-4D97-AF65-F5344CB8AC3E}">
        <p14:creationId xmlns:p14="http://schemas.microsoft.com/office/powerpoint/2010/main" val="192517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Workloads increase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Smartphone app backends</a:t>
            </a:r>
          </a:p>
          <a:p>
            <a:r>
              <a:rPr lang="nl-BE" dirty="0"/>
              <a:t>Internet of Things</a:t>
            </a:r>
          </a:p>
          <a:p>
            <a:r>
              <a:rPr lang="nl-BE" dirty="0"/>
              <a:t>Huge web applications</a:t>
            </a:r>
          </a:p>
          <a:p>
            <a:r>
              <a:rPr lang="nl-BE" dirty="0"/>
              <a:t>...</a:t>
            </a:r>
          </a:p>
          <a:p>
            <a:endParaRPr lang="nl-BE" dirty="0"/>
          </a:p>
          <a:p>
            <a:r>
              <a:rPr lang="nl-BE" dirty="0"/>
              <a:t>Scaling isn’t always easy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4" y="1731196"/>
            <a:ext cx="2660561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6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5" y="1761660"/>
            <a:ext cx="3714305" cy="270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CPU landscape has changed!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40" y="2031691"/>
            <a:ext cx="3356130" cy="2937773"/>
          </a:xfrm>
        </p:spPr>
        <p:txBody>
          <a:bodyPr>
            <a:normAutofit/>
          </a:bodyPr>
          <a:lstStyle/>
          <a:p>
            <a:r>
              <a:rPr lang="nl-BE" dirty="0"/>
              <a:t>Clock speeds have stabilized for a </a:t>
            </a:r>
            <a:r>
              <a:rPr lang="nl-BE" b="1" dirty="0"/>
              <a:t>decade</a:t>
            </a:r>
          </a:p>
          <a:p>
            <a:r>
              <a:rPr lang="nl-BE" dirty="0"/>
              <a:t>But the number of cores  increases</a:t>
            </a:r>
          </a:p>
          <a:p>
            <a:endParaRPr lang="nl-BE" dirty="0"/>
          </a:p>
          <a:p>
            <a:r>
              <a:rPr lang="nl-BE" dirty="0"/>
              <a:t>We need parallelizable code!</a:t>
            </a:r>
          </a:p>
        </p:txBody>
      </p:sp>
    </p:spTree>
    <p:extLst>
      <p:ext uri="{BB962C8B-B14F-4D97-AF65-F5344CB8AC3E}">
        <p14:creationId xmlns:p14="http://schemas.microsoft.com/office/powerpoint/2010/main" val="195310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threads &amp;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Utilizing more cores is easy when:</a:t>
            </a:r>
          </a:p>
          <a:p>
            <a:pPr lvl="1"/>
            <a:r>
              <a:rPr lang="nl-BE" dirty="0"/>
              <a:t>Your code doesn’t have shared state</a:t>
            </a:r>
          </a:p>
          <a:p>
            <a:pPr lvl="1"/>
            <a:r>
              <a:rPr lang="nl-BE" dirty="0"/>
              <a:t>Or your shared state is immutable</a:t>
            </a:r>
          </a:p>
          <a:p>
            <a:pPr lvl="1"/>
            <a:r>
              <a:rPr lang="nl-BE" dirty="0"/>
              <a:t>Your ‘unit of work’ is rather small</a:t>
            </a:r>
          </a:p>
          <a:p>
            <a:pPr lvl="1"/>
            <a:r>
              <a:rPr lang="nl-BE" dirty="0"/>
              <a:t>You have many units of work</a:t>
            </a:r>
          </a:p>
          <a:p>
            <a:r>
              <a:rPr lang="nl-BE" dirty="0"/>
              <a:t>So, in fact, a web server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235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Problems with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Shared state</a:t>
            </a:r>
          </a:p>
          <a:p>
            <a:pPr lvl="1"/>
            <a:r>
              <a:rPr lang="nl-BE" dirty="0"/>
              <a:t>Race conditions</a:t>
            </a:r>
          </a:p>
          <a:p>
            <a:pPr lvl="1"/>
            <a:r>
              <a:rPr lang="nl-BE" dirty="0"/>
              <a:t>Blocking calls</a:t>
            </a:r>
          </a:p>
          <a:p>
            <a:pPr lvl="1"/>
            <a:r>
              <a:rPr lang="nl-BE" dirty="0"/>
              <a:t>Deadlocks</a:t>
            </a:r>
          </a:p>
          <a:p>
            <a:endParaRPr lang="nl-BE" dirty="0"/>
          </a:p>
          <a:p>
            <a:r>
              <a:rPr lang="nl-BE" dirty="0"/>
              <a:t>There is always code that is hard to parallelize </a:t>
            </a:r>
          </a:p>
          <a:p>
            <a:r>
              <a:rPr lang="nl-BE" dirty="0"/>
              <a:t>Serialisation hurts scalability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239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Amdahl’s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4347165"/>
            <a:ext cx="6172200" cy="918102"/>
          </a:xfrm>
        </p:spPr>
        <p:txBody>
          <a:bodyPr>
            <a:normAutofit/>
          </a:bodyPr>
          <a:lstStyle/>
          <a:p>
            <a:r>
              <a:rPr lang="en-US" dirty="0"/>
              <a:t>The theoretical speedup in latency of the execution of a task </a:t>
            </a:r>
            <a:r>
              <a:rPr lang="en-US" i="1" dirty="0"/>
              <a:t>at fixed workload</a:t>
            </a:r>
            <a:r>
              <a:rPr lang="en-US" dirty="0"/>
              <a:t> that can be expected of a system whose resources are improved.</a:t>
            </a:r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38" y="1530898"/>
            <a:ext cx="3559204" cy="27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5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Classic .Net - threading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Managing &amp; optimizing threads is </a:t>
            </a:r>
            <a:r>
              <a:rPr lang="nl-BE" b="1" dirty="0"/>
              <a:t>HARD</a:t>
            </a:r>
          </a:p>
          <a:p>
            <a:pPr lvl="1"/>
            <a:r>
              <a:rPr lang="nl-BE" dirty="0"/>
              <a:t>Cutting up workloads</a:t>
            </a:r>
          </a:p>
          <a:p>
            <a:pPr lvl="1"/>
            <a:r>
              <a:rPr lang="nl-BE" dirty="0"/>
              <a:t>Pool sizes</a:t>
            </a:r>
          </a:p>
          <a:p>
            <a:pPr lvl="1"/>
            <a:r>
              <a:rPr lang="nl-BE" dirty="0"/>
              <a:t>Concurrency</a:t>
            </a:r>
          </a:p>
          <a:p>
            <a:pPr lvl="1"/>
            <a:r>
              <a:rPr lang="nl-BE" dirty="0"/>
              <a:t>Timeouts</a:t>
            </a:r>
          </a:p>
          <a:p>
            <a:pPr lvl="1"/>
            <a:r>
              <a:rPr lang="nl-BE" dirty="0"/>
              <a:t>Error handling</a:t>
            </a:r>
          </a:p>
          <a:p>
            <a:pPr lvl="1"/>
            <a:r>
              <a:rPr lang="nl-BE" dirty="0"/>
              <a:t>Callbacks</a:t>
            </a:r>
          </a:p>
          <a:p>
            <a:pPr lvl="1"/>
            <a:r>
              <a:rPr lang="nl-BE" dirty="0"/>
              <a:t>Monitoring</a:t>
            </a:r>
          </a:p>
          <a:p>
            <a:pPr lvl="1"/>
            <a:r>
              <a:rPr lang="nl-BE" dirty="0"/>
              <a:t>...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116" y="2441173"/>
            <a:ext cx="3515966" cy="20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7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 some situations, solutions already exist</a:t>
            </a:r>
          </a:p>
          <a:p>
            <a:pPr lvl="1"/>
            <a:r>
              <a:rPr lang="nl-BE" dirty="0"/>
              <a:t>Website with lots of requests </a:t>
            </a:r>
            <a:br>
              <a:rPr lang="nl-BE" dirty="0"/>
            </a:br>
            <a:r>
              <a:rPr lang="nl-BE" dirty="0">
                <a:sym typeface="Wingdings" panose="05000000000000000000" pitchFamily="2" charset="2"/>
              </a:rPr>
              <a:t> web server farm with a load balancer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Database with high load</a:t>
            </a:r>
            <a:br>
              <a:rPr lang="nl-BE" dirty="0">
                <a:sym typeface="Wingdings" panose="05000000000000000000" pitchFamily="2" charset="2"/>
              </a:rPr>
            </a:br>
            <a:r>
              <a:rPr lang="nl-BE" dirty="0">
                <a:sym typeface="Wingdings" panose="05000000000000000000" pitchFamily="2" charset="2"/>
              </a:rPr>
              <a:t> caching, sharding, NoSQL, ...</a:t>
            </a:r>
          </a:p>
          <a:p>
            <a:endParaRPr lang="nl-BE" dirty="0"/>
          </a:p>
          <a:p>
            <a:r>
              <a:rPr lang="nl-BE" dirty="0"/>
              <a:t>But sometimes... you have a large stateful system that needs parallelism</a:t>
            </a:r>
          </a:p>
        </p:txBody>
      </p:sp>
    </p:spTree>
    <p:extLst>
      <p:ext uri="{BB962C8B-B14F-4D97-AF65-F5344CB8AC3E}">
        <p14:creationId xmlns:p14="http://schemas.microsoft.com/office/powerpoint/2010/main" val="295034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Akka.Net and IoT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How actor models might save our asses in a connected world.</a:t>
            </a:r>
          </a:p>
        </p:txBody>
      </p:sp>
    </p:spTree>
    <p:extLst>
      <p:ext uri="{BB962C8B-B14F-4D97-AF65-F5344CB8AC3E}">
        <p14:creationId xmlns:p14="http://schemas.microsoft.com/office/powerpoint/2010/main" val="3274483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Actor Model!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Not this: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			</a:t>
            </a:r>
          </a:p>
          <a:p>
            <a:pPr marL="0" indent="0">
              <a:buNone/>
            </a:pPr>
            <a:r>
              <a:rPr lang="nl-BE" dirty="0"/>
              <a:t>			But </a:t>
            </a:r>
            <a:r>
              <a:rPr lang="nl-BE" dirty="0">
                <a:sym typeface="Wingdings" panose="05000000000000000000" pitchFamily="2" charset="2"/>
              </a:rPr>
              <a:t>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2569015"/>
            <a:ext cx="2277911" cy="151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99" y="1599642"/>
            <a:ext cx="2700300" cy="338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1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Actor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Some background &amp; theory</a:t>
            </a:r>
          </a:p>
        </p:txBody>
      </p:sp>
    </p:spTree>
    <p:extLst>
      <p:ext uri="{BB962C8B-B14F-4D97-AF65-F5344CB8AC3E}">
        <p14:creationId xmlns:p14="http://schemas.microsoft.com/office/powerpoint/2010/main" val="4084618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Theoretical Origin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Research paper in 1973:</a:t>
            </a:r>
          </a:p>
          <a:p>
            <a:pPr lvl="1"/>
            <a:r>
              <a:rPr lang="nl-BE" dirty="0"/>
              <a:t>Carl Hewitt, Peter Bishop and </a:t>
            </a:r>
            <a:br>
              <a:rPr lang="nl-BE" dirty="0"/>
            </a:br>
            <a:r>
              <a:rPr lang="nl-BE" dirty="0"/>
              <a:t>Richard Steiger</a:t>
            </a:r>
          </a:p>
          <a:p>
            <a:pPr lvl="1"/>
            <a:r>
              <a:rPr lang="nl-BE" dirty="0"/>
              <a:t>Designing software inspired by physics</a:t>
            </a:r>
          </a:p>
          <a:p>
            <a:pPr lvl="1"/>
            <a:r>
              <a:rPr lang="nl-BE" dirty="0"/>
              <a:t>Aimed at many independent microprocessors</a:t>
            </a:r>
          </a:p>
          <a:p>
            <a:r>
              <a:rPr lang="nl-BE" dirty="0"/>
              <a:t>Further refinement:</a:t>
            </a:r>
          </a:p>
          <a:p>
            <a:pPr lvl="1"/>
            <a:r>
              <a:rPr lang="nl-BE" dirty="0"/>
              <a:t>Irene Greif </a:t>
            </a:r>
            <a:r>
              <a:rPr lang="nl-BE" dirty="0">
                <a:sym typeface="Wingdings" panose="05000000000000000000" pitchFamily="2" charset="2"/>
              </a:rPr>
              <a:t> operational semantics </a:t>
            </a:r>
            <a:r>
              <a:rPr lang="nl-BE" dirty="0"/>
              <a:t>for the Actor model 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/>
              <a:t>Henry Baker &amp; Carl Hewitt 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en-US" dirty="0"/>
              <a:t>axiomatic laws for Actor systems</a:t>
            </a:r>
          </a:p>
          <a:p>
            <a:pPr lvl="1"/>
            <a:r>
              <a:rPr lang="nl-BE" dirty="0"/>
              <a:t>William Clinger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en-US" dirty="0"/>
              <a:t>denotational semantics based on power domains (1981)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/>
              <a:t>Gul Agha </a:t>
            </a:r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/>
              <a:t> transition-based semantic model (1985)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73" y="1496354"/>
            <a:ext cx="2167997" cy="21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34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 major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Ericsson AXD 301 Telco System:</a:t>
            </a:r>
          </a:p>
          <a:p>
            <a:pPr lvl="1"/>
            <a:r>
              <a:rPr lang="nl-BE" dirty="0"/>
              <a:t>the 1980’s</a:t>
            </a:r>
          </a:p>
          <a:p>
            <a:pPr lvl="1"/>
            <a:r>
              <a:rPr lang="nl-BE" dirty="0"/>
              <a:t>Invention of the Erlang programming language</a:t>
            </a:r>
          </a:p>
          <a:p>
            <a:pPr lvl="1"/>
            <a:r>
              <a:rPr lang="nl-BE" dirty="0"/>
              <a:t>Fault-Tolerant</a:t>
            </a:r>
          </a:p>
          <a:p>
            <a:pPr lvl="1"/>
            <a:r>
              <a:rPr lang="nl-BE" dirty="0"/>
              <a:t>Distributed</a:t>
            </a:r>
          </a:p>
          <a:p>
            <a:pPr lvl="1"/>
            <a:r>
              <a:rPr lang="nl-BE" dirty="0"/>
              <a:t>Concurrent</a:t>
            </a:r>
          </a:p>
          <a:p>
            <a:pPr lvl="1"/>
            <a:r>
              <a:rPr lang="nl-BE" dirty="0"/>
              <a:t>2 million lines of code</a:t>
            </a:r>
          </a:p>
          <a:p>
            <a:pPr lvl="1"/>
            <a:r>
              <a:rPr lang="nl-BE" dirty="0"/>
              <a:t>99,9999999% uptime (31ms downtime per year)</a:t>
            </a: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2DD21-A932-422F-B658-7F08B189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56" y="1984698"/>
            <a:ext cx="2007825" cy="17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1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Gaming Systems</a:t>
            </a:r>
            <a:br>
              <a:rPr lang="nl-BE" dirty="0"/>
            </a:br>
            <a:r>
              <a:rPr lang="nl-BE" dirty="0"/>
              <a:t>(Microsoft built Project Orleans for Halo)</a:t>
            </a:r>
          </a:p>
          <a:p>
            <a:r>
              <a:rPr lang="nl-BE" dirty="0"/>
              <a:t>Stock trading</a:t>
            </a:r>
          </a:p>
          <a:p>
            <a:r>
              <a:rPr lang="nl-BE" dirty="0"/>
              <a:t>Rules based business software</a:t>
            </a:r>
          </a:p>
          <a:p>
            <a:r>
              <a:rPr lang="nl-BE" dirty="0"/>
              <a:t>Internet Of Things</a:t>
            </a:r>
          </a:p>
          <a:p>
            <a:r>
              <a:rPr lang="nl-BE" dirty="0"/>
              <a:t>...</a:t>
            </a:r>
          </a:p>
          <a:p>
            <a:endParaRPr lang="nl-BE" dirty="0"/>
          </a:p>
          <a:p>
            <a:r>
              <a:rPr lang="nl-BE" dirty="0"/>
              <a:t>Don’t be a magpie developer!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6" y="3651870"/>
            <a:ext cx="2174844" cy="13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Simple object</a:t>
            </a:r>
          </a:p>
          <a:p>
            <a:r>
              <a:rPr lang="nl-BE" dirty="0"/>
              <a:t>All state is internal</a:t>
            </a:r>
            <a:br>
              <a:rPr lang="nl-BE" dirty="0"/>
            </a:br>
            <a:r>
              <a:rPr lang="nl-BE" dirty="0"/>
              <a:t>(no shared state)</a:t>
            </a:r>
          </a:p>
          <a:p>
            <a:r>
              <a:rPr lang="nl-BE" dirty="0"/>
              <a:t>Runs on a single thread</a:t>
            </a:r>
          </a:p>
          <a:p>
            <a:r>
              <a:rPr lang="nl-BE" dirty="0"/>
              <a:t>Only input: messages</a:t>
            </a:r>
          </a:p>
          <a:p>
            <a:r>
              <a:rPr lang="nl-BE" dirty="0"/>
              <a:t>Inbox:</a:t>
            </a:r>
          </a:p>
          <a:p>
            <a:pPr lvl="1"/>
            <a:r>
              <a:rPr lang="nl-BE" dirty="0"/>
              <a:t>Processed in order</a:t>
            </a:r>
          </a:p>
          <a:p>
            <a:pPr lvl="1"/>
            <a:r>
              <a:rPr lang="nl-BE" dirty="0"/>
              <a:t>Single threaded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25" y="2157089"/>
            <a:ext cx="1775223" cy="22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8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Actor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Manages actor life cycles</a:t>
            </a:r>
          </a:p>
          <a:p>
            <a:r>
              <a:rPr lang="nl-BE" dirty="0"/>
              <a:t>Manages messaging</a:t>
            </a:r>
          </a:p>
          <a:p>
            <a:r>
              <a:rPr lang="nl-BE" dirty="0"/>
              <a:t>Manages inboxes</a:t>
            </a:r>
          </a:p>
          <a:p>
            <a:r>
              <a:rPr lang="nl-BE" dirty="0"/>
              <a:t>Manages thread scheduling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25" y="1785189"/>
            <a:ext cx="2603931" cy="26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30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actor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897" y="1761660"/>
            <a:ext cx="5163739" cy="810090"/>
          </a:xfrm>
        </p:spPr>
        <p:txBody>
          <a:bodyPr>
            <a:normAutofit/>
          </a:bodyPr>
          <a:lstStyle/>
          <a:p>
            <a:r>
              <a:rPr lang="nl-BE" dirty="0"/>
              <a:t>Actors can have children</a:t>
            </a:r>
          </a:p>
          <a:p>
            <a:r>
              <a:rPr lang="nl-BE" dirty="0"/>
              <a:t>The address of an actor = its position in the hierarchy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8" y="2463738"/>
            <a:ext cx="4652276" cy="26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18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Fault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918" y="1475033"/>
            <a:ext cx="6619244" cy="3555666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/>
              <a:t>Supervision!</a:t>
            </a:r>
          </a:p>
          <a:p>
            <a:r>
              <a:rPr lang="nl-BE" dirty="0"/>
              <a:t>Errors are escalated to parents</a:t>
            </a:r>
          </a:p>
          <a:p>
            <a:r>
              <a:rPr lang="nl-BE" dirty="0"/>
              <a:t>They decide what to do, escalate further</a:t>
            </a:r>
          </a:p>
          <a:p>
            <a:r>
              <a:rPr lang="nl-BE" dirty="0"/>
              <a:t>Strategy:</a:t>
            </a:r>
          </a:p>
          <a:p>
            <a:pPr lvl="1"/>
            <a:r>
              <a:rPr lang="nl-BE" dirty="0"/>
              <a:t>OneForOne</a:t>
            </a:r>
          </a:p>
          <a:p>
            <a:pPr lvl="1"/>
            <a:r>
              <a:rPr lang="nl-BE" dirty="0"/>
              <a:t>OneForAll</a:t>
            </a:r>
          </a:p>
          <a:p>
            <a:r>
              <a:rPr lang="nl-BE" dirty="0"/>
              <a:t>Action:</a:t>
            </a:r>
          </a:p>
          <a:p>
            <a:pPr lvl="1"/>
            <a:r>
              <a:rPr lang="nl-BE" dirty="0"/>
              <a:t>Resume</a:t>
            </a:r>
          </a:p>
          <a:p>
            <a:pPr lvl="1"/>
            <a:r>
              <a:rPr lang="nl-BE" dirty="0"/>
              <a:t>Stop</a:t>
            </a:r>
          </a:p>
          <a:p>
            <a:pPr lvl="1"/>
            <a:r>
              <a:rPr lang="nl-BE" dirty="0"/>
              <a:t>Restart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828" y="2150660"/>
            <a:ext cx="345809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Development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Split workloads into small chunks</a:t>
            </a:r>
          </a:p>
          <a:p>
            <a:r>
              <a:rPr lang="nl-BE" dirty="0"/>
              <a:t>Push risk to the edges, handle faults there</a:t>
            </a:r>
          </a:p>
          <a:p>
            <a:r>
              <a:rPr lang="nl-BE" dirty="0"/>
              <a:t>Avoid ‘bottleneck actors’</a:t>
            </a:r>
          </a:p>
          <a:p>
            <a:r>
              <a:rPr lang="nl-BE" dirty="0"/>
              <a:t>Make separate actors for every task</a:t>
            </a:r>
          </a:p>
        </p:txBody>
      </p:sp>
    </p:spTree>
    <p:extLst>
      <p:ext uri="{BB962C8B-B14F-4D97-AF65-F5344CB8AC3E}">
        <p14:creationId xmlns:p14="http://schemas.microsoft.com/office/powerpoint/2010/main" val="281861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Hannes Lowette?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311" y="1523001"/>
            <a:ext cx="6619244" cy="3387777"/>
          </a:xfrm>
        </p:spPr>
        <p:txBody>
          <a:bodyPr>
            <a:normAutofit lnSpcReduction="10000"/>
          </a:bodyPr>
          <a:lstStyle/>
          <a:p>
            <a:r>
              <a:rPr lang="nl-BE" dirty="0"/>
              <a:t>.NET Consultant &amp; Competence Coach @ Axxes</a:t>
            </a:r>
          </a:p>
          <a:p>
            <a:r>
              <a:rPr lang="nl-BE" dirty="0" err="1"/>
              <a:t>Lives</a:t>
            </a:r>
            <a:r>
              <a:rPr lang="nl-BE" dirty="0"/>
              <a:t> in Mol 		</a:t>
            </a:r>
            <a:r>
              <a:rPr lang="nl-BE" sz="1200" dirty="0"/>
              <a:t>– </a:t>
            </a:r>
            <a:r>
              <a:rPr lang="nl-BE" sz="1200" i="1" dirty="0"/>
              <a:t>For </a:t>
            </a:r>
            <a:r>
              <a:rPr lang="nl-BE" sz="1200" i="1" dirty="0" err="1"/>
              <a:t>the</a:t>
            </a:r>
            <a:r>
              <a:rPr lang="nl-BE" sz="1200" i="1" dirty="0"/>
              <a:t> </a:t>
            </a:r>
            <a:r>
              <a:rPr lang="nl-BE" sz="1200" i="1" dirty="0" err="1"/>
              <a:t>uneducated</a:t>
            </a:r>
            <a:r>
              <a:rPr lang="nl-BE" sz="1200" i="1" dirty="0"/>
              <a:t>: this is </a:t>
            </a:r>
            <a:r>
              <a:rPr lang="nl-BE" sz="1200" b="1" i="1" dirty="0"/>
              <a:t>not</a:t>
            </a:r>
            <a:r>
              <a:rPr lang="nl-BE" sz="1200" i="1" dirty="0"/>
              <a:t> Limburg</a:t>
            </a:r>
          </a:p>
          <a:p>
            <a:r>
              <a:rPr lang="nl-BE" dirty="0"/>
              <a:t>Born in Hasselt		</a:t>
            </a:r>
            <a:r>
              <a:rPr lang="nl-BE" sz="1300" dirty="0"/>
              <a:t>– </a:t>
            </a:r>
            <a:r>
              <a:rPr lang="nl-BE" sz="1200" b="1" i="1" dirty="0" err="1"/>
              <a:t>This</a:t>
            </a:r>
            <a:r>
              <a:rPr lang="nl-BE" sz="1200" i="1" dirty="0"/>
              <a:t> is Limburg</a:t>
            </a:r>
          </a:p>
          <a:p>
            <a:r>
              <a:rPr lang="nl-BE" dirty="0"/>
              <a:t>0x24 years old		</a:t>
            </a:r>
            <a:r>
              <a:rPr lang="nl-BE" sz="1300" i="1" dirty="0"/>
              <a:t>– Or 0b10100</a:t>
            </a:r>
          </a:p>
          <a:p>
            <a:r>
              <a:rPr lang="nl-BE" dirty="0"/>
              <a:t>Father of 3 </a:t>
            </a:r>
            <a:r>
              <a:rPr lang="nl-BE" dirty="0" err="1"/>
              <a:t>kids</a:t>
            </a:r>
            <a:endParaRPr lang="nl-BE" dirty="0"/>
          </a:p>
          <a:p>
            <a:r>
              <a:rPr lang="en-US" dirty="0"/>
              <a:t>KHK – class of 2005</a:t>
            </a:r>
            <a:endParaRPr lang="nl-BE" dirty="0"/>
          </a:p>
          <a:p>
            <a:endParaRPr lang="nl-BE" dirty="0"/>
          </a:p>
          <a:p>
            <a:r>
              <a:rPr lang="nl-BE" dirty="0"/>
              <a:t>Likes: backend development, ORM’s, services, databases (SQL and other), </a:t>
            </a:r>
            <a:br>
              <a:rPr lang="nl-BE" dirty="0"/>
            </a:br>
            <a:r>
              <a:rPr lang="nl-BE" dirty="0"/>
              <a:t>azure, sarcasm</a:t>
            </a:r>
          </a:p>
          <a:p>
            <a:r>
              <a:rPr lang="nl-BE" dirty="0"/>
              <a:t>Dislikes: frontend development, javascript, people who are easily offended</a:t>
            </a:r>
          </a:p>
          <a:p>
            <a:endParaRPr lang="nl-BE" dirty="0"/>
          </a:p>
          <a:p>
            <a:r>
              <a:rPr lang="nl-BE" dirty="0"/>
              <a:t>Hobbies: woodworking, guitars, Lego, poker, absinthe &amp; whisky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688" y="2720433"/>
            <a:ext cx="2322258" cy="2322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98" y="995362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5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Fan-out Pattern</a:t>
            </a:r>
          </a:p>
          <a:p>
            <a:r>
              <a:rPr lang="en-US" dirty="0"/>
              <a:t>Parent Proxy Pattern</a:t>
            </a:r>
          </a:p>
          <a:p>
            <a:r>
              <a:rPr lang="en-US" dirty="0"/>
              <a:t>Consensus Pattern</a:t>
            </a:r>
          </a:p>
          <a:p>
            <a:r>
              <a:rPr lang="en-US" dirty="0"/>
              <a:t>Character Actor</a:t>
            </a:r>
          </a:p>
          <a:p>
            <a:r>
              <a:rPr lang="en-US" dirty="0"/>
              <a:t>…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04130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984F-D0DE-45B1-93BD-552388E8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Fan-out pattern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FD85E-2492-41E2-9053-A574CB80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54" y="1506882"/>
            <a:ext cx="4249560" cy="34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2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25FD-B936-4245-A92B-6620D9D2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Proxy pattern</a:t>
            </a:r>
            <a:endParaRPr lang="nl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E3BC3-B8F1-444B-96DF-37D464F68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087" y="1652473"/>
            <a:ext cx="4277826" cy="31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6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25FD-B936-4245-A92B-6620D9D2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pattern</a:t>
            </a:r>
            <a:endParaRPr lang="nl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C270B0-5EE3-455C-98C4-37F221453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234" y="1648880"/>
            <a:ext cx="4209531" cy="30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6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F6B3-C92C-4624-B003-5F8CDFF9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actor</a:t>
            </a:r>
            <a:endParaRPr lang="nl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D27A80-5D3A-47D3-A423-C2F61F868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082" y="1943561"/>
            <a:ext cx="2408324" cy="2562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39DE6-EBAE-4F79-92AD-E8B472E8D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10" y="1904781"/>
            <a:ext cx="4545884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50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Actor systems in .NET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918" y="1956529"/>
            <a:ext cx="3144233" cy="3002821"/>
          </a:xfrm>
        </p:spPr>
        <p:txBody>
          <a:bodyPr>
            <a:normAutofit/>
          </a:bodyPr>
          <a:lstStyle/>
          <a:p>
            <a:r>
              <a:rPr lang="nl-BE" dirty="0"/>
              <a:t>Project Orleans</a:t>
            </a:r>
          </a:p>
          <a:p>
            <a:pPr lvl="1"/>
            <a:r>
              <a:rPr lang="nl-BE" dirty="0"/>
              <a:t>Built by Microsoft</a:t>
            </a:r>
          </a:p>
          <a:p>
            <a:pPr lvl="1"/>
            <a:r>
              <a:rPr lang="nl-BE" dirty="0"/>
              <a:t>For Halo 4</a:t>
            </a:r>
          </a:p>
          <a:p>
            <a:pPr lvl="1"/>
            <a:r>
              <a:rPr lang="nl-BE" dirty="0"/>
              <a:t>Open sourced later on</a:t>
            </a:r>
          </a:p>
          <a:p>
            <a:r>
              <a:rPr lang="nl-BE" dirty="0"/>
              <a:t>Service Fabric Reliable Actors</a:t>
            </a:r>
          </a:p>
          <a:p>
            <a:pPr lvl="1"/>
            <a:r>
              <a:rPr lang="nl-BE" dirty="0"/>
              <a:t>Built by Microsoft</a:t>
            </a:r>
          </a:p>
          <a:p>
            <a:pPr lvl="1"/>
            <a:r>
              <a:rPr lang="nl-BE" dirty="0"/>
              <a:t>For Azure Service </a:t>
            </a:r>
            <a:r>
              <a:rPr lang="nl-BE" dirty="0" err="1"/>
              <a:t>Fabric</a:t>
            </a:r>
            <a:endParaRPr lang="nl-BE" dirty="0"/>
          </a:p>
          <a:p>
            <a:pPr lvl="1"/>
            <a:r>
              <a:rPr lang="en-US" dirty="0"/>
              <a:t>F</a:t>
            </a:r>
            <a:r>
              <a:rPr lang="nl-BE" dirty="0"/>
              <a:t>or Enterprise </a:t>
            </a:r>
            <a:r>
              <a:rPr lang="nl-BE" dirty="0" err="1"/>
              <a:t>applications</a:t>
            </a:r>
            <a:endParaRPr lang="nl-BE" dirty="0"/>
          </a:p>
          <a:p>
            <a:pPr lvl="1"/>
            <a:r>
              <a:rPr lang="en-US" dirty="0"/>
              <a:t>Harder to scale!</a:t>
            </a:r>
          </a:p>
          <a:p>
            <a:pPr lvl="1"/>
            <a:r>
              <a:rPr lang="en-US" dirty="0"/>
              <a:t>NOT REAL ACTORS!!!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728556-E493-4120-9530-217297CA50C0}"/>
              </a:ext>
            </a:extLst>
          </p:cNvPr>
          <p:cNvSpPr txBox="1">
            <a:spLocks/>
          </p:cNvSpPr>
          <p:nvPr/>
        </p:nvSpPr>
        <p:spPr>
          <a:xfrm>
            <a:off x="4863012" y="1956529"/>
            <a:ext cx="3144233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rgbClr val="F7A436"/>
              </a:buClr>
              <a:buSzPct val="80000"/>
              <a:buFont typeface="Arial" charset="0"/>
              <a:buChar char="•"/>
              <a:defRPr sz="1350" b="0" i="0" kern="1200">
                <a:solidFill>
                  <a:srgbClr val="575756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rgbClr val="F7A436"/>
              </a:buClr>
              <a:buSzPct val="80000"/>
              <a:buFont typeface="Arial" charset="0"/>
              <a:buChar char="•"/>
              <a:defRPr sz="1200" b="0" i="0" kern="1200">
                <a:solidFill>
                  <a:srgbClr val="575756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rgbClr val="F7A436"/>
              </a:buClr>
              <a:buSzPct val="80000"/>
              <a:buFont typeface="Arial" charset="0"/>
              <a:buChar char="•"/>
              <a:defRPr sz="1050" b="0" i="0" kern="1200">
                <a:solidFill>
                  <a:srgbClr val="575756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rgbClr val="F7A436"/>
              </a:buClr>
              <a:buSzPct val="80000"/>
              <a:buFont typeface="Arial" charset="0"/>
              <a:buChar char="•"/>
              <a:defRPr sz="900" b="0" i="0" kern="1200">
                <a:solidFill>
                  <a:srgbClr val="575756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rgbClr val="F7A436"/>
              </a:buClr>
              <a:buSzPct val="80000"/>
              <a:buFont typeface="Arial" charset="0"/>
              <a:buChar char="•"/>
              <a:defRPr sz="900" b="0" i="0" kern="1200">
                <a:solidFill>
                  <a:srgbClr val="575756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Akka.Net</a:t>
            </a:r>
            <a:endParaRPr lang="nl-BE" dirty="0"/>
          </a:p>
          <a:p>
            <a:pPr lvl="1"/>
            <a:r>
              <a:rPr lang="nl-BE" dirty="0"/>
              <a:t>Open source project</a:t>
            </a:r>
          </a:p>
          <a:p>
            <a:pPr lvl="1"/>
            <a:r>
              <a:rPr lang="nl-BE" dirty="0"/>
              <a:t>Port of </a:t>
            </a:r>
            <a:r>
              <a:rPr lang="nl-BE" dirty="0" err="1"/>
              <a:t>Akka</a:t>
            </a:r>
            <a:r>
              <a:rPr lang="nl-BE" dirty="0"/>
              <a:t> (a JVM actor model)</a:t>
            </a:r>
          </a:p>
          <a:p>
            <a:pPr lvl="1"/>
            <a:r>
              <a:rPr lang="nl-BE" dirty="0"/>
              <a:t>Runs </a:t>
            </a:r>
            <a:r>
              <a:rPr lang="nl-BE" dirty="0" err="1"/>
              <a:t>anywhere</a:t>
            </a:r>
            <a:r>
              <a:rPr lang="nl-BE" dirty="0"/>
              <a:t> .Net does</a:t>
            </a:r>
          </a:p>
          <a:p>
            <a:pPr lvl="1"/>
            <a:r>
              <a:rPr lang="nl-BE" dirty="0"/>
              <a:t>Support &amp; training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PetaBridge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developers</a:t>
            </a:r>
            <a:r>
              <a:rPr lang="nl-B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7727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Let’s take a dive into Akka.Net</a:t>
            </a:r>
          </a:p>
        </p:txBody>
      </p:sp>
    </p:spTree>
    <p:extLst>
      <p:ext uri="{BB962C8B-B14F-4D97-AF65-F5344CB8AC3E}">
        <p14:creationId xmlns:p14="http://schemas.microsoft.com/office/powerpoint/2010/main" val="2818917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F9C8E-1DB2-4F26-9262-97063081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6B360-821A-4729-9CFE-F87353DB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the </a:t>
            </a:r>
            <a:r>
              <a:rPr lang="en-US" dirty="0" err="1"/>
              <a:t>HighUsageAlertActor</a:t>
            </a:r>
            <a:r>
              <a:rPr lang="en-US" dirty="0"/>
              <a:t> to:</a:t>
            </a:r>
          </a:p>
          <a:p>
            <a:pPr lvl="1"/>
            <a:r>
              <a:rPr lang="en-US" dirty="0"/>
              <a:t>Save a record to the ‘</a:t>
            </a:r>
            <a:r>
              <a:rPr lang="en-US" dirty="0" err="1"/>
              <a:t>HighConsumptionAlerts</a:t>
            </a:r>
            <a:r>
              <a:rPr lang="en-US" dirty="0"/>
              <a:t>’ table when:</a:t>
            </a:r>
          </a:p>
          <a:p>
            <a:pPr lvl="2"/>
            <a:r>
              <a:rPr lang="en-US" dirty="0"/>
              <a:t>X quarters in a row have a consumption over the threshold Y</a:t>
            </a:r>
          </a:p>
          <a:p>
            <a:pPr lvl="1"/>
            <a:endParaRPr lang="en-US" dirty="0"/>
          </a:p>
          <a:p>
            <a:r>
              <a:rPr lang="en-US" dirty="0"/>
              <a:t>Add a </a:t>
            </a:r>
            <a:r>
              <a:rPr lang="en-US" dirty="0" err="1"/>
              <a:t>HighUsageAlertActor</a:t>
            </a:r>
            <a:r>
              <a:rPr lang="en-US" dirty="0"/>
              <a:t> to a </a:t>
            </a:r>
            <a:r>
              <a:rPr lang="en-US" dirty="0" err="1"/>
              <a:t>DeviceActor</a:t>
            </a:r>
            <a:r>
              <a:rPr lang="en-US" dirty="0"/>
              <a:t> at random (upon creation)</a:t>
            </a:r>
          </a:p>
          <a:p>
            <a:endParaRPr lang="en-US" dirty="0"/>
          </a:p>
          <a:p>
            <a:r>
              <a:rPr lang="en-US" dirty="0"/>
              <a:t>Bonus: allow an API user to add the alert actor through the </a:t>
            </a:r>
            <a:r>
              <a:rPr lang="en-US" dirty="0" err="1"/>
              <a:t>WebAPI</a:t>
            </a:r>
            <a:r>
              <a:rPr lang="en-US" dirty="0"/>
              <a:t> controller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5994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 to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Akka.net Bootcamp</a:t>
            </a:r>
            <a:br>
              <a:rPr lang="nl-BE" dirty="0"/>
            </a:br>
            <a:r>
              <a:rPr lang="nl-BE" sz="1800" dirty="0">
                <a:hlinkClick r:id="rId2"/>
              </a:rPr>
              <a:t>https://github.com/petabridge/akka-bootcamp</a:t>
            </a:r>
            <a:r>
              <a:rPr lang="nl-B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9884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Questions?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53" y="1508998"/>
            <a:ext cx="2305694" cy="34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are we going to do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intro to REST</a:t>
            </a:r>
          </a:p>
          <a:p>
            <a:r>
              <a:rPr lang="en-US" dirty="0"/>
              <a:t>Scope definition</a:t>
            </a:r>
            <a:endParaRPr lang="nl-BE" dirty="0"/>
          </a:p>
          <a:p>
            <a:r>
              <a:rPr lang="nl-BE" dirty="0" err="1"/>
              <a:t>Introduction</a:t>
            </a:r>
            <a:endParaRPr lang="nl-BE" dirty="0"/>
          </a:p>
          <a:p>
            <a:r>
              <a:rPr lang="nl-BE" dirty="0"/>
              <a:t>Theory</a:t>
            </a:r>
          </a:p>
          <a:p>
            <a:r>
              <a:rPr lang="nl-BE" dirty="0" err="1"/>
              <a:t>Coding</a:t>
            </a:r>
            <a:endParaRPr lang="nl-BE" dirty="0"/>
          </a:p>
          <a:p>
            <a:r>
              <a:rPr lang="nl-BE" dirty="0"/>
              <a:t>...</a:t>
            </a:r>
          </a:p>
          <a:p>
            <a:r>
              <a:rPr lang="nl-BE" dirty="0"/>
              <a:t>Take over the world!</a:t>
            </a:r>
          </a:p>
        </p:txBody>
      </p:sp>
    </p:spTree>
    <p:extLst>
      <p:ext uri="{BB962C8B-B14F-4D97-AF65-F5344CB8AC3E}">
        <p14:creationId xmlns:p14="http://schemas.microsoft.com/office/powerpoint/2010/main" val="140371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BE" dirty="0">
                <a:hlinkClick r:id="" action="ppaction://noaction"/>
              </a:rPr>
              <a:t>https://en.wikipedia.org/wiki/Actor_model</a:t>
            </a:r>
          </a:p>
          <a:p>
            <a:r>
              <a:rPr lang="nl-BE" dirty="0">
                <a:hlinkClick r:id="" action="ppaction://noaction"/>
              </a:rPr>
              <a:t>https://www.safaribooksonline.com/library/view/high-performance-python/9781449361747/ch01.html</a:t>
            </a:r>
          </a:p>
          <a:p>
            <a:r>
              <a:rPr lang="nl-BE" dirty="0">
                <a:hlinkClick r:id="" action="ppaction://noaction"/>
              </a:rPr>
              <a:t>https://en.wikipedia.org/wiki/Amdahl%27s_law</a:t>
            </a:r>
          </a:p>
          <a:p>
            <a:r>
              <a:rPr lang="nl-BE" dirty="0">
                <a:hlinkClick r:id="" action="ppaction://noaction"/>
              </a:rPr>
              <a:t>https://imgflip.com/memegenerator</a:t>
            </a:r>
          </a:p>
          <a:p>
            <a:r>
              <a:rPr lang="nl-BE" dirty="0">
                <a:hlinkClick r:id="" action="ppaction://noaction"/>
              </a:rPr>
              <a:t>http://www.mirror.co.uk/3am/celebrity-news/miranda-kerr-orlando-bloom-split-2529287</a:t>
            </a:r>
          </a:p>
          <a:p>
            <a:r>
              <a:rPr lang="nl-BE" dirty="0">
                <a:hlinkClick r:id="" action="ppaction://noaction"/>
              </a:rPr>
              <a:t>https://pragprog.com/articles/erlang</a:t>
            </a:r>
          </a:p>
          <a:p>
            <a:r>
              <a:rPr lang="nl-BE" dirty="0">
                <a:hlinkClick r:id="" action="ppaction://noaction"/>
              </a:rPr>
              <a:t>https://blog.codinghorror.com/the-magpie-developer/</a:t>
            </a:r>
          </a:p>
          <a:p>
            <a:r>
              <a:rPr lang="nl-BE" dirty="0">
                <a:hlinkClick r:id="" action="ppaction://noaction"/>
              </a:rPr>
              <a:t>http://www.last.fm/music/Metallica/Master+of+Puppets</a:t>
            </a:r>
          </a:p>
          <a:p>
            <a:r>
              <a:rPr lang="nl-BE" dirty="0">
                <a:hlinkClick r:id="" action="ppaction://noaction"/>
              </a:rPr>
              <a:t>http://getakka.net/docs/concepts/actorsystem</a:t>
            </a:r>
          </a:p>
          <a:p>
            <a:r>
              <a:rPr lang="nl-BE" dirty="0">
                <a:hlinkClick r:id="" action="ppaction://noaction"/>
              </a:rPr>
              <a:t>http://getakka.net/docs/Supervision</a:t>
            </a:r>
          </a:p>
          <a:p>
            <a:r>
              <a:rPr lang="nl-BE" dirty="0"/>
              <a:t>Akka.Net Design Patterns (by PetaBridge)</a:t>
            </a:r>
            <a:endParaRPr lang="nl-BE" dirty="0">
              <a:hlinkClick r:id="" action="ppaction://noaction"/>
            </a:endParaRPr>
          </a:p>
          <a:p>
            <a:r>
              <a:rPr lang="nl-BE" dirty="0">
                <a:hlinkClick r:id="" action="ppaction://noaction"/>
              </a:rPr>
              <a:t>http://www.aaanything.net/wp-content/uploads/2011/05/society_for_asking_stupid_questions.gif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281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REST-</a:t>
            </a:r>
            <a:r>
              <a:rPr lang="nl-BE" dirty="0" err="1"/>
              <a:t>ful</a:t>
            </a:r>
            <a:r>
              <a:rPr lang="nl-BE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409780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 err="1"/>
              <a:t>Re</a:t>
            </a:r>
            <a:r>
              <a:rPr lang="nl-BE" dirty="0" err="1"/>
              <a:t>presentational</a:t>
            </a:r>
            <a:r>
              <a:rPr lang="nl-BE" dirty="0"/>
              <a:t> </a:t>
            </a:r>
            <a:r>
              <a:rPr lang="nl-BE" b="1" dirty="0"/>
              <a:t>S</a:t>
            </a:r>
            <a:r>
              <a:rPr lang="nl-BE" dirty="0"/>
              <a:t>tate </a:t>
            </a:r>
            <a:r>
              <a:rPr lang="nl-BE" b="1" dirty="0"/>
              <a:t>T</a:t>
            </a:r>
            <a:r>
              <a:rPr lang="nl-BE" dirty="0"/>
              <a:t>ransfer</a:t>
            </a:r>
          </a:p>
          <a:p>
            <a:pPr lvl="1"/>
            <a:r>
              <a:rPr lang="nl-BE" dirty="0"/>
              <a:t>Gebaseerd op HTTP:</a:t>
            </a:r>
          </a:p>
          <a:p>
            <a:pPr lvl="2"/>
            <a:r>
              <a:rPr lang="nl-BE" dirty="0"/>
              <a:t>GET </a:t>
            </a:r>
            <a:r>
              <a:rPr lang="nl-BE" dirty="0">
                <a:sym typeface="Wingdings" panose="05000000000000000000" pitchFamily="2" charset="2"/>
              </a:rPr>
              <a:t> List (Collection) / </a:t>
            </a:r>
            <a:r>
              <a:rPr lang="nl-BE" dirty="0" err="1">
                <a:sym typeface="Wingdings" panose="05000000000000000000" pitchFamily="2" charset="2"/>
              </a:rPr>
              <a:t>Retrieve</a:t>
            </a:r>
            <a:r>
              <a:rPr lang="nl-BE" dirty="0">
                <a:sym typeface="Wingdings" panose="05000000000000000000" pitchFamily="2" charset="2"/>
              </a:rPr>
              <a:t> (Element)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PUT  </a:t>
            </a:r>
            <a:r>
              <a:rPr lang="nl-BE" dirty="0" err="1">
                <a:sym typeface="Wingdings" panose="05000000000000000000" pitchFamily="2" charset="2"/>
              </a:rPr>
              <a:t>Replace</a:t>
            </a:r>
            <a:r>
              <a:rPr lang="nl-BE" dirty="0">
                <a:sym typeface="Wingdings" panose="05000000000000000000" pitchFamily="2" charset="2"/>
              </a:rPr>
              <a:t> (Update) or </a:t>
            </a:r>
            <a:r>
              <a:rPr lang="nl-BE" dirty="0" err="1">
                <a:sym typeface="Wingdings" panose="05000000000000000000" pitchFamily="2" charset="2"/>
              </a:rPr>
              <a:t>Create</a:t>
            </a:r>
            <a:r>
              <a:rPr lang="nl-BE" dirty="0">
                <a:sym typeface="Wingdings" panose="05000000000000000000" pitchFamily="2" charset="2"/>
              </a:rPr>
              <a:t> (Element)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POST  </a:t>
            </a:r>
            <a:r>
              <a:rPr lang="nl-BE" dirty="0" err="1">
                <a:sym typeface="Wingdings" panose="05000000000000000000" pitchFamily="2" charset="2"/>
              </a:rPr>
              <a:t>Create</a:t>
            </a:r>
            <a:r>
              <a:rPr lang="nl-BE" dirty="0">
                <a:sym typeface="Wingdings" panose="05000000000000000000" pitchFamily="2" charset="2"/>
              </a:rPr>
              <a:t> Entry (Collection)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DELETE  Delete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9568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WebAPI</a:t>
            </a:r>
            <a:r>
              <a:rPr lang="nl-BE" dirty="0"/>
              <a:t> Historiek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WCF met REST extension</a:t>
            </a:r>
          </a:p>
          <a:p>
            <a:r>
              <a:rPr lang="nl-BE" dirty="0"/>
              <a:t>Project Astoria (</a:t>
            </a:r>
            <a:r>
              <a:rPr lang="nl-BE" dirty="0" err="1"/>
              <a:t>ADO.Net</a:t>
            </a:r>
            <a:r>
              <a:rPr lang="nl-BE" dirty="0"/>
              <a:t> data services)</a:t>
            </a:r>
          </a:p>
          <a:p>
            <a:r>
              <a:rPr lang="nl-BE" dirty="0"/>
              <a:t>MVC Controllers met JSON </a:t>
            </a:r>
            <a:r>
              <a:rPr lang="nl-BE" dirty="0" err="1"/>
              <a:t>results</a:t>
            </a:r>
            <a:endParaRPr lang="nl-BE" dirty="0"/>
          </a:p>
          <a:p>
            <a:r>
              <a:rPr lang="nl-BE" dirty="0"/>
              <a:t>Concurrentie van 3rd party </a:t>
            </a:r>
            <a:r>
              <a:rPr lang="nl-BE" dirty="0" err="1"/>
              <a:t>frameworks</a:t>
            </a:r>
            <a:endParaRPr lang="nl-BE" dirty="0"/>
          </a:p>
          <a:p>
            <a:endParaRPr lang="nl-BE" dirty="0"/>
          </a:p>
          <a:p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WebAPI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242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53C2-8968-4B92-83C9-C82D2476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WebAPI</a:t>
            </a:r>
            <a:r>
              <a:rPr lang="en-US" dirty="0"/>
              <a:t> features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9A78-8887-449F-8D08-FC472091D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&amp; JSON (content negotiation)</a:t>
            </a:r>
          </a:p>
          <a:p>
            <a:r>
              <a:rPr lang="en-US" dirty="0"/>
              <a:t>Controllers = resources</a:t>
            </a:r>
          </a:p>
          <a:p>
            <a:r>
              <a:rPr lang="en-US" dirty="0"/>
              <a:t>Actions = methods or HTTP keywords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5299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4E861C-F748-4C9D-9CFD-6146DA2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definition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95A04-25D4-4F01-B6A6-A927D4DD1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part of the problem are we going to look at today?</a:t>
            </a:r>
          </a:p>
        </p:txBody>
      </p:sp>
    </p:spTree>
    <p:extLst>
      <p:ext uri="{BB962C8B-B14F-4D97-AF65-F5344CB8AC3E}">
        <p14:creationId xmlns:p14="http://schemas.microsoft.com/office/powerpoint/2010/main" val="3566826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0</TotalTime>
  <Words>866</Words>
  <Application>Microsoft Office PowerPoint</Application>
  <PresentationFormat>On-screen Show (16:9)</PresentationFormat>
  <Paragraphs>224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Century Gothic</vt:lpstr>
      <vt:lpstr>Wingdings 3</vt:lpstr>
      <vt:lpstr>TEMPLATE_AXXES_V2</vt:lpstr>
      <vt:lpstr>Processing IoT data in Akka.Net</vt:lpstr>
      <vt:lpstr>Akka.Net and IoT</vt:lpstr>
      <vt:lpstr>Who is Hannes Lowette?</vt:lpstr>
      <vt:lpstr>What are we going to do today?</vt:lpstr>
      <vt:lpstr>REST</vt:lpstr>
      <vt:lpstr>REST</vt:lpstr>
      <vt:lpstr>WebAPI Historiek</vt:lpstr>
      <vt:lpstr>WebAPI features</vt:lpstr>
      <vt:lpstr>Scope definition</vt:lpstr>
      <vt:lpstr>Your typical IoT stack*</vt:lpstr>
      <vt:lpstr>Where Akka.Net can help</vt:lpstr>
      <vt:lpstr>Introduction</vt:lpstr>
      <vt:lpstr>Workloads increase</vt:lpstr>
      <vt:lpstr>The CPU landscape has changed!</vt:lpstr>
      <vt:lpstr>More threads &amp; parallelism</vt:lpstr>
      <vt:lpstr>Problems with parallelism</vt:lpstr>
      <vt:lpstr>Amdahl’s Law</vt:lpstr>
      <vt:lpstr>Classic .Net - threading</vt:lpstr>
      <vt:lpstr>Solutions</vt:lpstr>
      <vt:lpstr>The Actor Model!</vt:lpstr>
      <vt:lpstr>The Actor Model</vt:lpstr>
      <vt:lpstr>Theoretical Origin</vt:lpstr>
      <vt:lpstr>First major adoption</vt:lpstr>
      <vt:lpstr>Use cases</vt:lpstr>
      <vt:lpstr>The Actor</vt:lpstr>
      <vt:lpstr>The Actor System</vt:lpstr>
      <vt:lpstr>The actor hierarchy</vt:lpstr>
      <vt:lpstr>Fault tolerance</vt:lpstr>
      <vt:lpstr>Development philosophy</vt:lpstr>
      <vt:lpstr>Design patterns</vt:lpstr>
      <vt:lpstr>Fan-out pattern</vt:lpstr>
      <vt:lpstr>Parent Proxy pattern</vt:lpstr>
      <vt:lpstr>Consensus pattern</vt:lpstr>
      <vt:lpstr>Character actor</vt:lpstr>
      <vt:lpstr>Actor systems in .NET </vt:lpstr>
      <vt:lpstr>Demo Time</vt:lpstr>
      <vt:lpstr>Exercise</vt:lpstr>
      <vt:lpstr>Where to start</vt:lpstr>
      <vt:lpstr>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IoT data in Akka.Net</dc:title>
  <dc:creator>Hannes Lowette</dc:creator>
  <cp:lastModifiedBy>Hannes Lowette</cp:lastModifiedBy>
  <cp:revision>3</cp:revision>
  <dcterms:created xsi:type="dcterms:W3CDTF">2018-02-13T10:07:30Z</dcterms:created>
  <dcterms:modified xsi:type="dcterms:W3CDTF">2018-12-16T21:31:09Z</dcterms:modified>
</cp:coreProperties>
</file>